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2"/>
  </p:notesMasterIdLst>
  <p:handoutMasterIdLst>
    <p:handoutMasterId r:id="rId53"/>
  </p:handoutMasterIdLst>
  <p:sldIdLst>
    <p:sldId id="270" r:id="rId17"/>
    <p:sldId id="575" r:id="rId18"/>
    <p:sldId id="554" r:id="rId19"/>
    <p:sldId id="262" r:id="rId20"/>
    <p:sldId id="3053" r:id="rId21"/>
    <p:sldId id="3048" r:id="rId22"/>
    <p:sldId id="581" r:id="rId23"/>
    <p:sldId id="3042" r:id="rId24"/>
    <p:sldId id="3033" r:id="rId25"/>
    <p:sldId id="3055" r:id="rId26"/>
    <p:sldId id="3056" r:id="rId27"/>
    <p:sldId id="3019" r:id="rId28"/>
    <p:sldId id="3155" r:id="rId29"/>
    <p:sldId id="3054" r:id="rId30"/>
    <p:sldId id="1069" r:id="rId31"/>
    <p:sldId id="3052" r:id="rId32"/>
    <p:sldId id="937" r:id="rId33"/>
    <p:sldId id="3046" r:id="rId34"/>
    <p:sldId id="3047" r:id="rId35"/>
    <p:sldId id="3156" r:id="rId36"/>
    <p:sldId id="3049" r:id="rId37"/>
    <p:sldId id="3032" r:id="rId38"/>
    <p:sldId id="3031" r:id="rId39"/>
    <p:sldId id="261" r:id="rId40"/>
    <p:sldId id="3159" r:id="rId41"/>
    <p:sldId id="2986" r:id="rId42"/>
    <p:sldId id="577" r:id="rId43"/>
    <p:sldId id="3043" r:id="rId44"/>
    <p:sldId id="3050" r:id="rId45"/>
    <p:sldId id="260" r:id="rId46"/>
    <p:sldId id="265" r:id="rId47"/>
    <p:sldId id="3051" r:id="rId48"/>
    <p:sldId id="266" r:id="rId49"/>
    <p:sldId id="3044" r:id="rId50"/>
    <p:sldId id="267" r:id="rId5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C6FF"/>
    <a:srgbClr val="E9002F"/>
    <a:srgbClr val="F078EB"/>
    <a:srgbClr val="0000CC"/>
    <a:srgbClr val="888888"/>
    <a:srgbClr val="990000"/>
    <a:srgbClr val="03447C"/>
    <a:srgbClr val="054783"/>
    <a:srgbClr val="D9D9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71" autoAdjust="0"/>
    <p:restoredTop sz="92267" autoAdjust="0"/>
  </p:normalViewPr>
  <p:slideViewPr>
    <p:cSldViewPr snapToGrid="0" snapToObjects="1">
      <p:cViewPr varScale="1">
        <p:scale>
          <a:sx n="89" d="100"/>
          <a:sy n="89" d="100"/>
        </p:scale>
        <p:origin x="184" y="848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35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7765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8.gif"/><Relationship Id="rId4" Type="http://schemas.openxmlformats.org/officeDocument/2006/relationships/image" Target="../media/image53.png"/><Relationship Id="rId9" Type="http://schemas.openxmlformats.org/officeDocument/2006/relationships/hyperlink" Target="https://en.wikipedia.org/wiki/File:HomotopySmall.gif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s://en.wikipedia.org/wiki/Dana_Scott" TargetMode="External"/><Relationship Id="rId7" Type="http://schemas.openxmlformats.org/officeDocument/2006/relationships/hyperlink" Target="https://www.youtube.com/watch?v=7cPtCpyBPNI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66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7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benkoo@mail.tsinghua.edu.cn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01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0.jpeg"/><Relationship Id="rId5" Type="http://schemas.openxmlformats.org/officeDocument/2006/relationships/image" Target="../media/image99.png"/><Relationship Id="rId4" Type="http://schemas.openxmlformats.org/officeDocument/2006/relationships/hyperlink" Target="https://www.youtube.com/watch?v=vHHBptK2RUo&amp;t=382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.ens.fr/~cousot/publications.www/CousotCousot-POPL-77-ACM-p238--252-1977.pdf" TargetMode="External"/><Relationship Id="rId2" Type="http://schemas.openxmlformats.org/officeDocument/2006/relationships/hyperlink" Target="https://www.pkc.pub/index.php/Book/Specifying_Systems" TargetMode="Externa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1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2021-10-15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6F0604D-89BB-164A-9C23-1FBB9DC6B2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9100" y="972652"/>
            <a:ext cx="2704191" cy="2077863"/>
          </a:xfrm>
          <a:prstGeom prst="rect">
            <a:avLst/>
          </a:prstGeom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2004955" y="211384"/>
            <a:ext cx="81868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箭头（有向关系）的万用性：所有运算均可用“箭头”表述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578" y="3122609"/>
            <a:ext cx="2290619" cy="167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945" y="1287797"/>
            <a:ext cx="17526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245" y="4728679"/>
            <a:ext cx="3727502" cy="14475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6899" y="1287797"/>
            <a:ext cx="1886320" cy="1447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AE4BD-C096-0B48-B6CA-FB3DA7FFD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106" y="2965054"/>
            <a:ext cx="2533022" cy="16721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4A285-0E15-1540-A93D-7F5CC7D94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579" y="2613408"/>
            <a:ext cx="5994527" cy="31239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85993" y="6267752"/>
            <a:ext cx="118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Images extracted from Lawever and Schanuel, Conceptual Mathematics: A first introduction to Categories, 2nd Edition, 2009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BBD83-87AA-264D-81E9-80C9F62CB17D}"/>
              </a:ext>
            </a:extLst>
          </p:cNvPr>
          <p:cNvSpPr txBox="1"/>
          <p:nvPr/>
        </p:nvSpPr>
        <p:spPr>
          <a:xfrm>
            <a:off x="4929778" y="76998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包括加减乘除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、投影和检索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2" name="Picture 2">
            <a:hlinkClick r:id="rId9"/>
            <a:extLst>
              <a:ext uri="{FF2B5EF4-FFF2-40B4-BE49-F238E27FC236}">
                <a16:creationId xmlns:a16="http://schemas.microsoft.com/office/drawing/2014/main" id="{397DED65-02CD-9D40-BA41-91936F490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125" y="1388546"/>
            <a:ext cx="1612641" cy="11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1158" y="2220716"/>
            <a:ext cx="1374102" cy="178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453" y="4379997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494" y="4070303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714612" y="1020387"/>
            <a:ext cx="3073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通过标示语义的研究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Denotational Semantics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D841BD9-CE8B-3E45-BCE9-C95B65AA3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212" y="4758011"/>
            <a:ext cx="1997856" cy="14347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19011-C278-B14F-8AA0-437B2063CAAA}"/>
              </a:ext>
            </a:extLst>
          </p:cNvPr>
          <p:cNvSpPr txBox="1"/>
          <p:nvPr/>
        </p:nvSpPr>
        <p:spPr>
          <a:xfrm>
            <a:off x="8691257" y="6252284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Lambda Calculus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 的 前世今生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以光速为限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如何检验系统设计方法论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？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标示语义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id="{2B42146F-C371-8A42-97EB-61A65ECC159C}"/>
              </a:ext>
            </a:extLst>
          </p:cNvPr>
          <p:cNvSpPr txBox="1"/>
          <p:nvPr/>
        </p:nvSpPr>
        <p:spPr>
          <a:xfrm>
            <a:off x="6219102" y="4299288"/>
            <a:ext cx="1674492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偏序集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971A9C5-94B4-A043-8CCA-1E6904E7BD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068" y="3354204"/>
            <a:ext cx="1139173" cy="18326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9D9CD2-FC52-6B43-9628-47CB6EB21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15" y="3360148"/>
            <a:ext cx="1139173" cy="1832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而所有系统模型，均可以偏序集的数据结构来表达。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975" y="2763003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4928471" y="369689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351079" y="507571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212" y="5178446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D1D4D45-6138-B441-B711-B19013A69115}"/>
              </a:ext>
            </a:extLst>
          </p:cNvPr>
          <p:cNvGrpSpPr/>
          <p:nvPr/>
        </p:nvGrpSpPr>
        <p:grpSpPr>
          <a:xfrm>
            <a:off x="7408939" y="2014415"/>
            <a:ext cx="4598886" cy="2914544"/>
            <a:chOff x="14586220" y="-90362"/>
            <a:chExt cx="4280983" cy="26653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D4DEB4-A453-7A40-AAF1-04B3A1E9DD01}"/>
                </a:ext>
              </a:extLst>
            </p:cNvPr>
            <p:cNvSpPr/>
            <p:nvPr/>
          </p:nvSpPr>
          <p:spPr>
            <a:xfrm>
              <a:off x="145862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799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FC00D6-E3BA-CA44-96D4-D505F530F8FA}"/>
                </a:ext>
              </a:extLst>
            </p:cNvPr>
            <p:cNvSpPr/>
            <p:nvPr/>
          </p:nvSpPr>
          <p:spPr>
            <a:xfrm>
              <a:off x="16114275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799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165C94-1702-E64F-831A-76F804353E7F}"/>
                </a:ext>
              </a:extLst>
            </p:cNvPr>
            <p:cNvSpPr txBox="1"/>
            <p:nvPr/>
          </p:nvSpPr>
          <p:spPr>
            <a:xfrm>
              <a:off x="16145302" y="763596"/>
              <a:ext cx="1067376" cy="615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2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2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知识表达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F7540B-83B1-3D45-B887-3718A92439F2}"/>
                </a:ext>
              </a:extLst>
            </p:cNvPr>
            <p:cNvSpPr txBox="1"/>
            <p:nvPr/>
          </p:nvSpPr>
          <p:spPr>
            <a:xfrm>
              <a:off x="17682843" y="1154642"/>
              <a:ext cx="605530" cy="338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B18525-B973-B841-ACFA-2D6372CA7F55}"/>
                </a:ext>
              </a:extLst>
            </p:cNvPr>
            <p:cNvSpPr txBox="1"/>
            <p:nvPr/>
          </p:nvSpPr>
          <p:spPr>
            <a:xfrm>
              <a:off x="14977364" y="1092858"/>
              <a:ext cx="656847" cy="369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2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05341C78-324A-0740-B33E-92A5A45D3899}"/>
              </a:ext>
            </a:extLst>
          </p:cNvPr>
          <p:cNvSpPr/>
          <p:nvPr/>
        </p:nvSpPr>
        <p:spPr>
          <a:xfrm>
            <a:off x="4382935" y="430209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系统整合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A18D84A6-657E-6F48-9BA1-B0CD2B11AB8F}"/>
              </a:ext>
            </a:extLst>
          </p:cNvPr>
          <p:cNvSpPr/>
          <p:nvPr/>
        </p:nvSpPr>
        <p:spPr>
          <a:xfrm flipH="1">
            <a:off x="4339598" y="205783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系统拆分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0CAEDC-C9BB-9341-B574-48DAB9B10243}"/>
              </a:ext>
            </a:extLst>
          </p:cNvPr>
          <p:cNvGrpSpPr/>
          <p:nvPr/>
        </p:nvGrpSpPr>
        <p:grpSpPr>
          <a:xfrm>
            <a:off x="504772" y="1846328"/>
            <a:ext cx="3556892" cy="2914544"/>
            <a:chOff x="14977364" y="-90362"/>
            <a:chExt cx="3311009" cy="26653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5A129C-5FF5-F542-A5E9-79E6679070E9}"/>
                </a:ext>
              </a:extLst>
            </p:cNvPr>
            <p:cNvSpPr/>
            <p:nvPr/>
          </p:nvSpPr>
          <p:spPr>
            <a:xfrm>
              <a:off x="150419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799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913FC3-E279-AA41-B221-E6A150D98C89}"/>
                </a:ext>
              </a:extLst>
            </p:cNvPr>
            <p:cNvSpPr/>
            <p:nvPr/>
          </p:nvSpPr>
          <p:spPr>
            <a:xfrm>
              <a:off x="15524561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799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43D0AF-4511-FC49-A37C-4F3CB16A60EB}"/>
                </a:ext>
              </a:extLst>
            </p:cNvPr>
            <p:cNvSpPr txBox="1"/>
            <p:nvPr/>
          </p:nvSpPr>
          <p:spPr>
            <a:xfrm>
              <a:off x="16145302" y="763596"/>
              <a:ext cx="1067376" cy="615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2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2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知识表达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DFAEA4-F9D9-6148-AEB0-1A97D0B0EFD6}"/>
                </a:ext>
              </a:extLst>
            </p:cNvPr>
            <p:cNvSpPr txBox="1"/>
            <p:nvPr/>
          </p:nvSpPr>
          <p:spPr>
            <a:xfrm>
              <a:off x="17682843" y="1154642"/>
              <a:ext cx="605530" cy="338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F9B65F-EFED-3A45-A544-AAD1E8AAFCE1}"/>
                </a:ext>
              </a:extLst>
            </p:cNvPr>
            <p:cNvSpPr txBox="1"/>
            <p:nvPr/>
          </p:nvSpPr>
          <p:spPr>
            <a:xfrm>
              <a:off x="14977364" y="1092858"/>
              <a:ext cx="656847" cy="369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2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947706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/>
                        <a:t>&lt;</a:t>
                      </a:r>
                      <a:r>
                        <a:rPr sz="1100" dirty="0" err="1"/>
                        <a:t>特性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真值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组织</a:t>
                      </a:r>
                      <a:r>
                        <a:rPr sz="1100" dirty="0"/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事件令牌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变量矩阵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更新时序数列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条件概率矩阵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因果拓扑结构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假设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与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断言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箭头</a:t>
                      </a:r>
                      <a:r>
                        <a:rPr sz="1100" dirty="0"/>
                        <a:t>/
</a:t>
                      </a:r>
                      <a:r>
                        <a:rPr sz="1100" dirty="0" err="1"/>
                        <a:t>函数</a:t>
                      </a:r>
                      <a:r>
                        <a:rPr sz="1100" dirty="0"/>
                        <a:t>/</a:t>
                      </a:r>
                      <a:r>
                        <a:rPr lang="en-US" sz="1100" dirty="0" err="1"/>
                        <a:t>态射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同构条件分析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Olog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Catlab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归纳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演绎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简化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5144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1481063" y="3147051"/>
            <a:ext cx="10123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算元集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：定义代数算元的集合范围，可视为代数的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算符集：定义算元之间通过复合符号交互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，如加、减、乘、除等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操作。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封闭性(Closure Property)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通过算符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所映射定义的算元，仍在算元集中。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3679476" y="2316279"/>
            <a:ext cx="460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代数 := &lt;算元集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集</a:t>
            </a:r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清华大学副教授，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benkoo@mail.tsinghua.edu.cn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387530" y="4986410"/>
            <a:ext cx="6019800" cy="1771009"/>
            <a:chOff x="3088481" y="2305154"/>
            <a:chExt cx="6019800" cy="17710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17263" y="4345254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525155" y="452354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07330" y="562786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07330" y="5975290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504293" y="1073254"/>
            <a:ext cx="11188176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lvl="1"/>
            <a:r>
              <a:rPr lang="zh-TW" altLang="en-US" sz="1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：以三类代数算符，映射表达算元（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671009"/>
              </p:ext>
            </p:extLst>
          </p:nvPr>
        </p:nvGraphicFramePr>
        <p:xfrm>
          <a:off x="728663" y="2307149"/>
          <a:ext cx="10963806" cy="198299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654602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3654602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3654602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</a:rPr>
                        <a:t>代数域</a:t>
                      </a:r>
                      <a:endParaRPr lang="en-TW" sz="1800" dirty="0">
                        <a:solidFill>
                          <a:schemeClr val="tx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</a:rPr>
                        <a:t>算元集</a:t>
                      </a:r>
                      <a:endParaRPr lang="en-TW" sz="1800" dirty="0">
                        <a:solidFill>
                          <a:schemeClr val="tx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</a:rPr>
                        <a:t>算符集</a:t>
                      </a:r>
                      <a:endParaRPr lang="en-TW" sz="1800" dirty="0">
                        <a:solidFill>
                          <a:schemeClr val="tx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系统代数</a:t>
                      </a:r>
                      <a:r>
                        <a:rPr lang="zh-CN" altLang="en-US" sz="1600" dirty="0"/>
                        <a:t>（</a:t>
                      </a:r>
                      <a:r>
                        <a:rPr lang="en-US" altLang="zh-CN" sz="1600" dirty="0" err="1"/>
                        <a:t>AoS</a:t>
                      </a:r>
                      <a:r>
                        <a:rPr lang="zh-CN" altLang="en-US" sz="1600" dirty="0"/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&lt; P, B, C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&lt; </a:t>
                      </a:r>
                      <a:r>
                        <a:rPr lang="en-US" altLang="zh-CN" sz="1600" dirty="0" err="1"/>
                        <a:t>encd</a:t>
                      </a:r>
                      <a:r>
                        <a:rPr lang="en-US" altLang="zh-CN" sz="1600" dirty="0"/>
                        <a:t>, </a:t>
                      </a:r>
                      <a:r>
                        <a:rPr lang="en-US" altLang="zh-CN" sz="1600" dirty="0" err="1"/>
                        <a:t>enum</a:t>
                      </a:r>
                      <a:r>
                        <a:rPr lang="en-US" altLang="zh-CN" sz="1600" dirty="0"/>
                        <a:t>, eval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特性域</a:t>
                      </a:r>
                      <a:r>
                        <a:rPr lang="zh-CN" altLang="en-US" sz="1600" dirty="0"/>
                        <a:t> （</a:t>
                      </a:r>
                      <a:r>
                        <a:rPr lang="en-US" altLang="zh-CN" sz="1600" dirty="0"/>
                        <a:t>Properties, P</a:t>
                      </a:r>
                      <a:r>
                        <a:rPr lang="zh-CN" altLang="en-US" sz="1600" dirty="0"/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{&lt;key, value&gt;*} (</a:t>
                      </a:r>
                      <a:r>
                        <a:rPr lang="zh-CN" altLang="en-TW" sz="1600" dirty="0"/>
                        <a:t>键值对</a:t>
                      </a:r>
                      <a:r>
                        <a:rPr lang="en-US" altLang="zh-CN" sz="1600" dirty="0"/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&lt; merge, substitute, </a:t>
                      </a:r>
                      <a:r>
                        <a:rPr lang="en-US" altLang="zh-CN" sz="1600" dirty="0" err="1"/>
                        <a:t>interp</a:t>
                      </a:r>
                      <a:r>
                        <a:rPr lang="en-US" altLang="zh-CN" sz="1600" dirty="0"/>
                        <a:t>, delete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/>
                        <a:t>条件域</a:t>
                      </a:r>
                      <a:r>
                        <a:rPr lang="zh-CN" altLang="en-US" sz="1600" dirty="0"/>
                        <a:t> （</a:t>
                      </a:r>
                      <a:r>
                        <a:rPr lang="en-US" altLang="zh-CN" sz="1600" dirty="0"/>
                        <a:t>Boolean Cond, B</a:t>
                      </a:r>
                      <a:r>
                        <a:rPr lang="zh-CN" altLang="en-US" sz="1600" dirty="0"/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{ </a:t>
                      </a:r>
                      <a:r>
                        <a:rPr lang="zh-CN" altLang="en-US" sz="1600" dirty="0"/>
                        <a:t>假设</a:t>
                      </a:r>
                      <a:r>
                        <a:rPr lang="en-US" altLang="zh-CN" sz="1600" dirty="0"/>
                        <a:t>, </a:t>
                      </a:r>
                      <a:r>
                        <a:rPr lang="zh-CN" altLang="en-US" sz="1600" dirty="0"/>
                        <a:t>断言</a:t>
                      </a:r>
                      <a:r>
                        <a:rPr lang="en-US" altLang="zh-CN" sz="1600" dirty="0"/>
                        <a:t>} (</a:t>
                      </a:r>
                      <a:r>
                        <a:rPr lang="zh-CN" altLang="en-US" sz="1600" dirty="0"/>
                        <a:t>布尔表达式</a:t>
                      </a:r>
                      <a:r>
                        <a:rPr lang="en-US" altLang="zh-CN" sz="1600" dirty="0"/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&lt; and, or, negate, </a:t>
                      </a:r>
                      <a:r>
                        <a:rPr lang="en-US" altLang="zh-CN" sz="1600" dirty="0" err="1"/>
                        <a:t>interp</a:t>
                      </a:r>
                      <a:r>
                        <a:rPr lang="en-US" altLang="zh-CN" sz="1600" dirty="0"/>
                        <a:t>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/>
                        <a:t>复合域</a:t>
                      </a:r>
                      <a:r>
                        <a:rPr lang="zh-CN" altLang="en-US" sz="1600" dirty="0"/>
                        <a:t> （</a:t>
                      </a:r>
                      <a:r>
                        <a:rPr lang="en-US" altLang="zh-CN" sz="1600" dirty="0"/>
                        <a:t>Composition, C</a:t>
                      </a:r>
                      <a:r>
                        <a:rPr lang="zh-CN" altLang="en-US" sz="1600" dirty="0"/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&lt;{Obj},{Proc} ,{pre},{post}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&lt; union, subtract&gt;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特性域的运算规则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554622" y="5790164"/>
            <a:ext cx="106966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根据Lambda Calculus的代数赋值等特性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Rules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554622" y="1067836"/>
            <a:ext cx="6686759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42C831-3EF1-864D-8330-4D87EDB7E263}"/>
              </a:ext>
            </a:extLst>
          </p:cNvPr>
          <p:cNvSpPr/>
          <p:nvPr/>
        </p:nvSpPr>
        <p:spPr>
          <a:xfrm>
            <a:off x="800100" y="2300289"/>
            <a:ext cx="1028700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D4665-E6FE-714F-8AD5-459DD9C0EFB6}"/>
              </a:ext>
            </a:extLst>
          </p:cNvPr>
          <p:cNvSpPr/>
          <p:nvPr/>
        </p:nvSpPr>
        <p:spPr>
          <a:xfrm>
            <a:off x="516032" y="5034804"/>
            <a:ext cx="1596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Key=命名空间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981CDC-775D-954E-816E-D9427E0C579E}"/>
              </a:ext>
            </a:extLst>
          </p:cNvPr>
          <p:cNvSpPr/>
          <p:nvPr/>
        </p:nvSpPr>
        <p:spPr>
          <a:xfrm>
            <a:off x="2151566" y="2300289"/>
            <a:ext cx="3946816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E2F0-7F0D-8A41-98C4-D941BDDF4E78}"/>
              </a:ext>
            </a:extLst>
          </p:cNvPr>
          <p:cNvSpPr/>
          <p:nvPr/>
        </p:nvSpPr>
        <p:spPr>
          <a:xfrm>
            <a:off x="2151566" y="5034804"/>
            <a:ext cx="4152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Value=</a:t>
            </a:r>
            <a:r>
              <a:rPr lang="zh-CN" alt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规则（</a:t>
            </a:r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Rewrite rules)</a:t>
            </a:r>
            <a:endParaRPr lang="en-TW"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函数与多项式的运算均根据箭头的追踪完成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F830-7361-7C4F-A451-33274A570AE2}"/>
              </a:ext>
            </a:extLst>
          </p:cNvPr>
          <p:cNvSpPr txBox="1"/>
          <p:nvPr/>
        </p:nvSpPr>
        <p:spPr>
          <a:xfrm>
            <a:off x="783560" y="6193564"/>
            <a:ext cx="563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抽象语法树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</a:t>
            </a:r>
            <a:r>
              <a:rPr lang="zh-CN" alt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对是两个偏序集的特例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811751" y="940583"/>
            <a:ext cx="10856392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12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2" y="447052"/>
            <a:ext cx="11365238" cy="763600"/>
          </a:xfrm>
        </p:spPr>
        <p:txBody>
          <a:bodyPr>
            <a:normAutofit/>
          </a:bodyPr>
          <a:lstStyle/>
          <a:p>
            <a:pPr algn="ctr"/>
            <a: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可表函子(Representable Functors)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06979-C316-4E4B-BB1D-2263C831121B}"/>
              </a:ext>
            </a:extLst>
          </p:cNvPr>
          <p:cNvSpPr txBox="1"/>
          <p:nvPr/>
        </p:nvSpPr>
        <p:spPr>
          <a:xfrm>
            <a:off x="1692243" y="1823895"/>
            <a:ext cx="9120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dirty="0"/>
              <a:t>Taking a system from a </a:t>
            </a:r>
            <a:r>
              <a:rPr lang="en-TW" sz="2400" dirty="0">
                <a:latin typeface="ACADEMY ENGRAVED LET PLAIN:1.0" panose="02000000000000000000" pitchFamily="2" charset="0"/>
              </a:rPr>
              <a:t>Category</a:t>
            </a:r>
            <a:r>
              <a:rPr lang="en-TW" sz="2400" dirty="0"/>
              <a:t> to a </a:t>
            </a:r>
            <a:r>
              <a:rPr lang="en-TW" sz="2400" dirty="0">
                <a:latin typeface="ACADEMY ENGRAVED LET PLAIN:1.0" panose="02000000000000000000" pitchFamily="2" charset="0"/>
              </a:rPr>
              <a:t>Set</a:t>
            </a:r>
            <a:r>
              <a:rPr lang="en-TW" sz="2400" dirty="0"/>
              <a:t>. </a:t>
            </a:r>
            <a:r>
              <a:rPr lang="en-TW" sz="2400" dirty="0">
                <a:latin typeface="ACADEMY ENGRAVED LET PLAIN:1.0" panose="02000000000000000000" pitchFamily="2" charset="0"/>
              </a:rPr>
              <a:t>Set</a:t>
            </a:r>
            <a:r>
              <a:rPr lang="en-TW" sz="2400" dirty="0"/>
              <a:t> represents a </a:t>
            </a:r>
            <a:r>
              <a:rPr lang="en-TW" sz="2400" dirty="0">
                <a:latin typeface="ACADEMY ENGRAVED LET PLAIN:1.0" panose="02000000000000000000" pitchFamily="2" charset="0"/>
              </a:rPr>
              <a:t>Namespace</a:t>
            </a:r>
            <a:r>
              <a:rPr lang="en-TW" sz="2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41A86-7F31-5A49-B42C-583733ADD8CA}"/>
              </a:ext>
            </a:extLst>
          </p:cNvPr>
          <p:cNvSpPr txBox="1"/>
          <p:nvPr/>
        </p:nvSpPr>
        <p:spPr>
          <a:xfrm>
            <a:off x="1543705" y="5592096"/>
            <a:ext cx="941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将系统特征数据，转化为可被后续工作搜索，对比的决策参考数据。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1491992" y="3055319"/>
            <a:ext cx="921277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函子是一种可以</a:t>
            </a:r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穿透多层次</a:t>
            </a:r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系统数据</a:t>
            </a:r>
          </a:p>
          <a:p>
            <a:pPr algn="ctr"/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的映射机制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例如：</a:t>
            </a:r>
            <a:r>
              <a:rPr lang="en-US" altLang="zh-CN" sz="4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的编码、枚举、评估。</a:t>
            </a:r>
            <a:endParaRPr lang="en-TW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3875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2891275" y="6121497"/>
            <a:ext cx="606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Comb 01-1 Intro to Enumerative Combinatorics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基于系统代数的集成化开发工具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112300"/>
            <a:ext cx="58948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n-US" altLang="zh-CN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根据</a:t>
            </a:r>
            <a:r>
              <a:rPr lang="en-US" sz="18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特性域的多元偏序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关系比较优劣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，从而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取舍方案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F099CB-6B6C-2849-A0D7-62E4A2487554}"/>
              </a:ext>
            </a:extLst>
          </p:cNvPr>
          <p:cNvSpPr txBox="1"/>
          <p:nvPr/>
        </p:nvSpPr>
        <p:spPr>
          <a:xfrm>
            <a:off x="2241804" y="626652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每一种</a:t>
            </a:r>
            <a:r>
              <a:rPr lang="en-US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(Semantics)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是一类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 Specific Language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842685-33C5-5543-8FA5-A0A91A7BD815}"/>
              </a:ext>
            </a:extLst>
          </p:cNvPr>
          <p:cNvSpPr txBox="1"/>
          <p:nvPr/>
        </p:nvSpPr>
        <p:spPr>
          <a:xfrm>
            <a:off x="4177295" y="252717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Trace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Semantics</a:t>
            </a:r>
            <a:endParaRPr lang="en-TW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BE39F-57DC-5E40-91F1-FA080F1B111F}"/>
              </a:ext>
            </a:extLst>
          </p:cNvPr>
          <p:cNvSpPr txBox="1"/>
          <p:nvPr/>
        </p:nvSpPr>
        <p:spPr>
          <a:xfrm>
            <a:off x="4250869" y="4507340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Domain-Specific</a:t>
            </a:r>
          </a:p>
          <a:p>
            <a:r>
              <a:rPr lang="en-TW" dirty="0"/>
              <a:t>Key-Value Pairs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6E735B-E119-8848-97F8-F6C268A9842A}"/>
              </a:ext>
            </a:extLst>
          </p:cNvPr>
          <p:cNvSpPr txBox="1"/>
          <p:nvPr/>
        </p:nvSpPr>
        <p:spPr>
          <a:xfrm>
            <a:off x="1408402" y="2985378"/>
            <a:ext cx="11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Network </a:t>
            </a:r>
            <a:endParaRPr lang="en-US" dirty="0"/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Semantics</a:t>
            </a:r>
            <a:endParaRPr lang="en-TW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5C35CE-D4F5-6B40-9CAB-880D30BAA274}"/>
              </a:ext>
            </a:extLst>
          </p:cNvPr>
          <p:cNvSpPr txBox="1"/>
          <p:nvPr/>
        </p:nvSpPr>
        <p:spPr>
          <a:xfrm>
            <a:off x="4274864" y="286716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可达性语义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E62085-929E-C142-9DDB-E14A3ADFB847}"/>
              </a:ext>
            </a:extLst>
          </p:cNvPr>
          <p:cNvSpPr txBox="1"/>
          <p:nvPr/>
        </p:nvSpPr>
        <p:spPr>
          <a:xfrm>
            <a:off x="106521" y="5965833"/>
            <a:ext cx="647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为了跨领域交流，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OPN-IDE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可灵活地改变数据呈现形式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.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火星的任务设计计划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开发了超越学科界限的认知基础课程与系统集成学习方法论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6085" y="163505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研究成果总结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提出了一套以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代数法则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构建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系统设计工具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多模态计算模型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决策难度可控：根据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的代数化结构</a:t>
            </a:r>
            <a:r>
              <a:rPr lang="en-US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&lt;P,B,C&gt;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比较决策模型的复杂度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7445869" y="4529998"/>
            <a:ext cx="228898" cy="73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7445869" y="5186753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6664363" y="3963870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8118927" y="4425027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8779982" y="4991155"/>
            <a:ext cx="120451" cy="2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7427275" y="3278100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7445869" y="3761320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8761388" y="3761320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7998477" y="4447090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7382322" y="6074348"/>
            <a:ext cx="169561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H="1" flipV="1">
            <a:off x="8227375" y="5752881"/>
            <a:ext cx="2754" cy="321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6893261" y="4447090"/>
            <a:ext cx="737378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8829619" y="4908247"/>
            <a:ext cx="623421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2276253" y="4017889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3730817" y="4479046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3039165" y="3332119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3057759" y="3815339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4373278" y="3815339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3610367" y="4501109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2994212" y="6128367"/>
            <a:ext cx="169561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2505151" y="4501109"/>
            <a:ext cx="737378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4441509" y="4962266"/>
            <a:ext cx="623421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5348744" y="4315122"/>
            <a:ext cx="1432429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8155624" y="4307642"/>
            <a:ext cx="180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4441509" y="385999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数据均可根据偏序集的结构，转译为不同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语义，以便于跨领域交流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4335A1-00C5-1442-B164-11A52F8D48DE}"/>
              </a:ext>
            </a:extLst>
          </p:cNvPr>
          <p:cNvSpPr txBox="1"/>
          <p:nvPr/>
        </p:nvSpPr>
        <p:spPr>
          <a:xfrm>
            <a:off x="2991457" y="6455810"/>
            <a:ext cx="169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58D4E8-DC63-C245-928D-5C7B2AB00D97}"/>
              </a:ext>
            </a:extLst>
          </p:cNvPr>
          <p:cNvSpPr txBox="1"/>
          <p:nvPr/>
        </p:nvSpPr>
        <p:spPr>
          <a:xfrm>
            <a:off x="7379566" y="6449954"/>
            <a:ext cx="169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662711" y="6182910"/>
            <a:ext cx="887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具有代数封闭性的模型数据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，有助于推动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DevOps/CICD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的工作流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586409" y="2718238"/>
            <a:ext cx="4907579" cy="276568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210030" y="1925921"/>
              <a:ext cx="369332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10578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将模型转化为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&lt;P,B,C&gt;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等多层级数据结构后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其代数化的闭包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Closure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性质创造了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实现连续迭代和评估复杂系统模型的可操作性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3988" y="2019248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stCxn id="12" idx="2"/>
          </p:cNvCxnSpPr>
          <p:nvPr/>
        </p:nvCxnSpPr>
        <p:spPr>
          <a:xfrm flipV="1">
            <a:off x="58640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/>
          <p:nvPr/>
        </p:nvCxnSpPr>
        <p:spPr>
          <a:xfrm flipV="1">
            <a:off x="66768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/>
          <p:nvPr/>
        </p:nvCxnSpPr>
        <p:spPr>
          <a:xfrm>
            <a:off x="294640" y="256032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675309" y="256032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DCBDD3-3BF6-DA44-8338-36D01937F30F}"/>
              </a:ext>
            </a:extLst>
          </p:cNvPr>
          <p:cNvSpPr txBox="1"/>
          <p:nvPr/>
        </p:nvSpPr>
        <p:spPr>
          <a:xfrm>
            <a:off x="175015" y="1823887"/>
            <a:ext cx="5258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</a:rPr>
              <a:t>细微化修订模型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，创造</a:t>
            </a:r>
            <a:endParaRPr lang="en-US" altLang="zh-CN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Continuous Integration/Continuous Deployment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 的系统运营条件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1221274" y="2256400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连续实践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根据偏序集的万用性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提炼出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可靠并可规模化的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DevOps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/CICD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工作流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正在开发中的云原生个人知识容器 （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Personal Knowledge Container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Abstract2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精确：系统代数提供了超越专业领域界限的代数化语义，可帮助企业辩证并压缩，纯粹调度人类脑力仍然无法承载的复杂决策因果关系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</a:t>
            </a:r>
            <a:r>
              <a:rPr lang="en-US" altLang="zh-CN" sz="2400" kern="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可辅助系统决策过程的客观数据表达，奠定超越时空尺度的可追溯的思辨准则。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0D0189-CA83-FC46-AE48-EA457D8E811B}"/>
              </a:ext>
            </a:extLst>
          </p:cNvPr>
          <p:cNvSpPr/>
          <p:nvPr/>
        </p:nvSpPr>
        <p:spPr>
          <a:xfrm>
            <a:off x="2302212" y="6045301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C3A15293-4DE6-EB4D-8A02-5A5E9A8A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3437" y="5265915"/>
            <a:ext cx="2209800" cy="145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2C38DB-A9C7-7740-8E61-5508013BD9C1}"/>
              </a:ext>
            </a:extLst>
          </p:cNvPr>
          <p:cNvCxnSpPr>
            <a:stCxn id="5" idx="7"/>
            <a:endCxn id="6" idx="1"/>
          </p:cNvCxnSpPr>
          <p:nvPr/>
        </p:nvCxnSpPr>
        <p:spPr>
          <a:xfrm flipV="1">
            <a:off x="3636325" y="5991027"/>
            <a:ext cx="1007112" cy="1371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58DA75-BFDB-A948-BCCE-A2896D7E163B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6853237" y="5739346"/>
            <a:ext cx="1114438" cy="2516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What Is AIOps and Why Does Your Business Need It?">
            <a:extLst>
              <a:ext uri="{FF2B5EF4-FFF2-40B4-BE49-F238E27FC236}">
                <a16:creationId xmlns:a16="http://schemas.microsoft.com/office/drawing/2014/main" id="{25E2E98C-09B6-BB43-B992-92DE7D2E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7675" y="5091288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，帮助印尼这个疆域辽阔并文化多元的国家，通过统一的可计算数据载体，提供所有参与者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超越巴别塔的诅咒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TBD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2680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Lawvere, William; Schanuel, Stephen (January 8, 2009). Conceptual Mathematics_A First Introduction to Categories (2nd ed.) Cambridge University Press. </a:t>
            </a:r>
            <a:endParaRPr lang="en-US" sz="1200" dirty="0">
              <a:hlinkClick r:id="rId2"/>
            </a:endParaRP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Lamport,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3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  <a:endParaRPr lang="en-US" sz="1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959122" y="5941506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(芯片和电路板为不同层次)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397" y="2480673"/>
            <a:ext cx="1731461" cy="21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4808157" y="5935837"/>
            <a:ext cx="26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(数据和代码为不同层次)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8375035" y="5934670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(系统控制发生在不同层次)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ectronic design automation industry sees revenues increase by almost 10  per cent">
            <a:extLst>
              <a:ext uri="{FF2B5EF4-FFF2-40B4-BE49-F238E27FC236}">
                <a16:creationId xmlns:a16="http://schemas.microsoft.com/office/drawing/2014/main" id="{E9BAE976-B2C5-8A45-A1C1-B49A789E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4175687"/>
            <a:ext cx="2720868" cy="16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35702-0928-3A46-9559-54F540469BDF}"/>
              </a:ext>
            </a:extLst>
          </p:cNvPr>
          <p:cNvSpPr txBox="1"/>
          <p:nvPr/>
        </p:nvSpPr>
        <p:spPr>
          <a:xfrm>
            <a:off x="2312729" y="845389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：治理多层次关系的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TW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知识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：可被</a:t>
            </a:r>
            <a:r>
              <a:rPr lang="zh-CN" alt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客观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标示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的多层次关系</a:t>
            </a:r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失去通用语言的系统建构者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245555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5454880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etLogo Desktop">
            <a:extLst>
              <a:ext uri="{FF2B5EF4-FFF2-40B4-BE49-F238E27FC236}">
                <a16:creationId xmlns:a16="http://schemas.microsoft.com/office/drawing/2014/main" id="{62AABCA4-62D3-934B-837A-F7DDCC40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1311116"/>
            <a:ext cx="895865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年杨利伟的航天之旅，刺激了美国再度启动载人航天项目的战略需求，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9" y="2834701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1271633" y="6313797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pic>
        <p:nvPicPr>
          <p:cNvPr id="2050" name="Picture 2">
            <a:hlinkClick r:id="rId5"/>
            <a:extLst>
              <a:ext uri="{FF2B5EF4-FFF2-40B4-BE49-F238E27FC236}">
                <a16:creationId xmlns:a16="http://schemas.microsoft.com/office/drawing/2014/main" id="{BE98683C-529F-3142-8641-3E53611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752" y="2834700"/>
            <a:ext cx="4366224" cy="335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7191871" y="6240699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27557</TotalTime>
  <Words>3303</Words>
  <Application>Microsoft Macintosh PowerPoint</Application>
  <PresentationFormat>Custom</PresentationFormat>
  <Paragraphs>418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35</vt:i4>
      </vt:variant>
    </vt:vector>
  </HeadingPairs>
  <TitlesOfParts>
    <vt:vector size="67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Microsoft YaHei</vt:lpstr>
      <vt:lpstr>Microsoft YaHei</vt:lpstr>
      <vt:lpstr>黑体</vt:lpstr>
      <vt:lpstr>华文细黑</vt:lpstr>
      <vt:lpstr>STXinwei</vt:lpstr>
      <vt:lpstr>ACADEMY ENGRAVED LET PLAIN:1.0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PowerPoint Presentation</vt:lpstr>
      <vt:lpstr>跨领域、多层次的系统设计自动化</vt:lpstr>
      <vt:lpstr>系统治理：科学 或 艺术？</vt:lpstr>
      <vt:lpstr>巴比塔的诅咒： 失去通用语言的系统建构者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以光速为限的决策影响力空间</vt:lpstr>
      <vt:lpstr>如何检验系统设计方法论？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散落在各类计算模型中的决策论证方法 (Models of Computation)</vt:lpstr>
      <vt:lpstr>何谓代数？</vt:lpstr>
      <vt:lpstr>系统代数方法论：运用代数法则，在语义空间保证集成多种领域信息的封闭性</vt:lpstr>
      <vt:lpstr>Property Domain Specification： 特性域的运算规则</vt:lpstr>
      <vt:lpstr>函数与多项式的运算均根据箭头的追踪完成</vt:lpstr>
      <vt:lpstr>基于箭头(关系)与标签（命名空间）的运算方法</vt:lpstr>
      <vt:lpstr>Algebraic Methodology： 代数运算与模型空间的封闭性</vt:lpstr>
      <vt:lpstr>可表函子(Representable Functors)</vt:lpstr>
      <vt:lpstr>演示软件功能</vt:lpstr>
      <vt:lpstr>基于系统代数的集成化开发工具</vt:lpstr>
      <vt:lpstr>系统代数AoS的应用案例：</vt:lpstr>
      <vt:lpstr>系统代数（AoS）的研究成果总结：</vt:lpstr>
      <vt:lpstr>将模型转化为&lt;P,B,C&gt;等多层级数据结构后， 其代数化的闭包（Closure）性质创造了 实现连续迭代和评估复杂系统模型的可操作性</vt:lpstr>
      <vt:lpstr>下一步： 根据偏序集的万用性、提炼出可靠并可规模化的DevOps/CICD工作流</vt:lpstr>
      <vt:lpstr>向华为的建议</vt:lpstr>
      <vt:lpstr>向华为在印尼发展的建议</vt:lpstr>
      <vt:lpstr>参考文献（TBD）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2390</cp:revision>
  <dcterms:created xsi:type="dcterms:W3CDTF">2019-11-04T08:46:32Z</dcterms:created>
  <dcterms:modified xsi:type="dcterms:W3CDTF">2021-10-21T03:20:35Z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